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 Slab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Roboto Condensed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bold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-bold.fntdata"/><Relationship Id="rId25" Type="http://schemas.openxmlformats.org/officeDocument/2006/relationships/font" Target="fonts/RobotoCondensed-regular.fntdata"/><Relationship Id="rId28" Type="http://schemas.openxmlformats.org/officeDocument/2006/relationships/font" Target="fonts/RobotoCondensed-boldItalic.fntdata"/><Relationship Id="rId27" Type="http://schemas.openxmlformats.org/officeDocument/2006/relationships/font" Target="fonts/RobotoCondense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Slab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1" name="Google Shape;31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72" name="Google Shape;72;p8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gordon@bisdtx.or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/>
              <a:t>2024-2025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/>
              <a:t>Junior Expectations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571750"/>
            <a:ext cx="7893000" cy="17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Josh Gordon 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Access Specialist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type="title"/>
          </p:nvPr>
        </p:nvSpPr>
        <p:spPr>
          <a:xfrm>
            <a:off x="262150" y="108575"/>
            <a:ext cx="4718700" cy="131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What Do Colleges Look At?</a:t>
            </a:r>
            <a:endParaRPr sz="4200"/>
          </a:p>
        </p:txBody>
      </p:sp>
      <p:sp>
        <p:nvSpPr>
          <p:cNvPr id="183" name="Google Shape;183;p21"/>
          <p:cNvSpPr txBox="1"/>
          <p:nvPr>
            <p:ph idx="1" type="body"/>
          </p:nvPr>
        </p:nvSpPr>
        <p:spPr>
          <a:xfrm>
            <a:off x="410725" y="1265525"/>
            <a:ext cx="4244700" cy="3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1312" lvl="0" marL="45720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Grades/GPA/Class Rank</a:t>
            </a:r>
            <a:endParaRPr b="1" sz="7100">
              <a:solidFill>
                <a:srgbClr val="262626"/>
              </a:solidFill>
            </a:endParaRPr>
          </a:p>
          <a:p>
            <a:pPr indent="-341312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Courses</a:t>
            </a:r>
            <a:endParaRPr b="1" sz="7100">
              <a:solidFill>
                <a:srgbClr val="262626"/>
              </a:solidFill>
            </a:endParaRPr>
          </a:p>
          <a:p>
            <a:pPr indent="-341312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Essays (essay prompt is in the Google Classroom)</a:t>
            </a:r>
            <a:endParaRPr b="1" sz="7100">
              <a:solidFill>
                <a:srgbClr val="262626"/>
              </a:solidFill>
            </a:endParaRPr>
          </a:p>
          <a:p>
            <a:pPr indent="-341312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Letters of recommendation </a:t>
            </a:r>
            <a:endParaRPr b="1" sz="7100">
              <a:solidFill>
                <a:srgbClr val="262626"/>
              </a:solidFill>
            </a:endParaRPr>
          </a:p>
          <a:p>
            <a:pPr indent="-341312" lvl="0" marL="45720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Extracurricular activities, awards, volunteer hours</a:t>
            </a:r>
            <a:endParaRPr b="1" sz="7100">
              <a:solidFill>
                <a:srgbClr val="262626"/>
              </a:solidFill>
            </a:endParaRPr>
          </a:p>
          <a:p>
            <a:pPr indent="-341312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➢"/>
            </a:pPr>
            <a:r>
              <a:rPr b="1" lang="en" sz="7100">
                <a:solidFill>
                  <a:srgbClr val="262626"/>
                </a:solidFill>
              </a:rPr>
              <a:t>Employment</a:t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294736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ct val="373333"/>
              <a:buNone/>
            </a:pPr>
            <a:r>
              <a:t/>
            </a:r>
            <a:endParaRPr sz="1500"/>
          </a:p>
        </p:txBody>
      </p:sp>
      <p:pic>
        <p:nvPicPr>
          <p:cNvPr id="184" name="Google Shape;1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0725" y="1265525"/>
            <a:ext cx="4183776" cy="286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262150" y="108575"/>
            <a:ext cx="8415900" cy="10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What About the SAT/ ACT?</a:t>
            </a:r>
            <a:endParaRPr sz="4200"/>
          </a:p>
        </p:txBody>
      </p:sp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410725" y="1061357"/>
            <a:ext cx="8415900" cy="36016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rPr b="1" lang="en" sz="7200">
                <a:solidFill>
                  <a:srgbClr val="262626"/>
                </a:solidFill>
              </a:rPr>
              <a:t>Many universities are not </a:t>
            </a:r>
            <a:r>
              <a:rPr b="1" i="1" lang="en" sz="7200">
                <a:solidFill>
                  <a:srgbClr val="262626"/>
                </a:solidFill>
              </a:rPr>
              <a:t>requiring</a:t>
            </a:r>
            <a:r>
              <a:rPr b="1" lang="en" sz="7200">
                <a:solidFill>
                  <a:srgbClr val="262626"/>
                </a:solidFill>
              </a:rPr>
              <a:t> the SAT or ACT. 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t/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rPr b="1" lang="en" sz="7200">
                <a:solidFill>
                  <a:srgbClr val="262626"/>
                </a:solidFill>
              </a:rPr>
              <a:t>Getting a good score, however, could help students get in a better school or receive scholarships.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t/>
            </a:r>
            <a:endParaRPr b="1" i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rPr b="1" i="1" lang="en" sz="7200">
                <a:solidFill>
                  <a:srgbClr val="262626"/>
                </a:solidFill>
              </a:rPr>
              <a:t>We are requiring all Juniors to take the SAT </a:t>
            </a:r>
            <a:r>
              <a:rPr b="1" i="1" lang="en" sz="7200" u="sng">
                <a:solidFill>
                  <a:srgbClr val="262626"/>
                </a:solidFill>
              </a:rPr>
              <a:t>at least once</a:t>
            </a:r>
            <a:r>
              <a:rPr b="1" i="1" lang="en" sz="7200">
                <a:solidFill>
                  <a:srgbClr val="262626"/>
                </a:solidFill>
              </a:rPr>
              <a:t> in the Spring Semester. 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t/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rPr b="1" lang="en" sz="7200">
                <a:solidFill>
                  <a:srgbClr val="262626"/>
                </a:solidFill>
              </a:rPr>
              <a:t>Most colleges will accept either the SAT or ACT.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7777"/>
              <a:buNone/>
            </a:pPr>
            <a:r>
              <a:rPr b="1" lang="en" sz="7200">
                <a:solidFill>
                  <a:srgbClr val="262626"/>
                </a:solidFill>
              </a:rPr>
              <a:t>SAT fee waivers are available from Mrs. Jimenez. Fee waivers can also be used for college applications. Must be eligible for free or reduced lunch.  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67469"/>
              <a:buNone/>
            </a:pPr>
            <a:r>
              <a:t/>
            </a:r>
            <a:endParaRPr b="1" sz="83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8873"/>
              <a:buNone/>
            </a:pPr>
            <a:r>
              <a:rPr b="1" lang="en" sz="7100">
                <a:solidFill>
                  <a:srgbClr val="262626"/>
                </a:solidFill>
              </a:rPr>
              <a:t> </a:t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8873"/>
              <a:buNone/>
            </a:pPr>
            <a:r>
              <a:t/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ct val="373333"/>
              <a:buNone/>
            </a:pPr>
            <a:r>
              <a:t/>
            </a:r>
            <a:endParaRPr sz="1500"/>
          </a:p>
        </p:txBody>
      </p:sp>
      <p:sp>
        <p:nvSpPr>
          <p:cNvPr id="192" name="Google Shape;192;p22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262150" y="108575"/>
            <a:ext cx="8415900" cy="10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4200"/>
              <a:t>Six Goals for Junior Year</a:t>
            </a:r>
            <a:endParaRPr sz="4200"/>
          </a:p>
        </p:txBody>
      </p:sp>
      <p:sp>
        <p:nvSpPr>
          <p:cNvPr id="198" name="Google Shape;198;p23"/>
          <p:cNvSpPr txBox="1"/>
          <p:nvPr>
            <p:ph idx="1" type="body"/>
          </p:nvPr>
        </p:nvSpPr>
        <p:spPr>
          <a:xfrm>
            <a:off x="410725" y="1139075"/>
            <a:ext cx="8415900" cy="35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60362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00000"/>
              <a:buAutoNum type="arabicPeriod"/>
            </a:pPr>
            <a:r>
              <a:rPr b="1" lang="en" sz="8300">
                <a:solidFill>
                  <a:srgbClr val="262626"/>
                </a:solidFill>
              </a:rPr>
              <a:t>Begin to narrow down College List</a:t>
            </a:r>
            <a:endParaRPr b="1" sz="8300">
              <a:solidFill>
                <a:srgbClr val="262626"/>
              </a:solidFill>
            </a:endParaRPr>
          </a:p>
          <a:p>
            <a:pPr indent="-360362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AutoNum type="arabicPeriod"/>
            </a:pPr>
            <a:r>
              <a:rPr b="1" lang="en" sz="8300">
                <a:solidFill>
                  <a:srgbClr val="262626"/>
                </a:solidFill>
              </a:rPr>
              <a:t>Create a College Resume</a:t>
            </a:r>
            <a:endParaRPr b="1" sz="8300">
              <a:solidFill>
                <a:srgbClr val="262626"/>
              </a:solidFill>
            </a:endParaRPr>
          </a:p>
          <a:p>
            <a:pPr indent="-360362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AutoNum type="arabicPeriod"/>
            </a:pPr>
            <a:r>
              <a:rPr b="1" lang="en" sz="8300">
                <a:solidFill>
                  <a:srgbClr val="262626"/>
                </a:solidFill>
              </a:rPr>
              <a:t>Consider who to ask for Letters of Recommendation</a:t>
            </a:r>
            <a:endParaRPr b="1" sz="8300">
              <a:solidFill>
                <a:srgbClr val="262626"/>
              </a:solidFill>
            </a:endParaRPr>
          </a:p>
          <a:p>
            <a:pPr indent="-360362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AutoNum type="arabicPeriod"/>
            </a:pPr>
            <a:r>
              <a:rPr b="1" lang="en" sz="8300">
                <a:solidFill>
                  <a:srgbClr val="262626"/>
                </a:solidFill>
              </a:rPr>
              <a:t>Rough Draft College Essay</a:t>
            </a:r>
            <a:endParaRPr b="1" sz="8300">
              <a:solidFill>
                <a:srgbClr val="262626"/>
              </a:solidFill>
            </a:endParaRPr>
          </a:p>
          <a:p>
            <a:pPr indent="-360362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AutoNum type="arabicPeriod"/>
            </a:pPr>
            <a:r>
              <a:rPr b="1" lang="en" sz="8300">
                <a:solidFill>
                  <a:srgbClr val="262626"/>
                </a:solidFill>
              </a:rPr>
              <a:t>Register for and take the SAT or ACT</a:t>
            </a:r>
            <a:endParaRPr b="1" sz="8300">
              <a:solidFill>
                <a:srgbClr val="262626"/>
              </a:solidFill>
            </a:endParaRPr>
          </a:p>
          <a:p>
            <a:pPr indent="-360362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AutoNum type="arabicPeriod"/>
            </a:pPr>
            <a:r>
              <a:rPr b="1" lang="en" sz="8300">
                <a:solidFill>
                  <a:srgbClr val="262626"/>
                </a:solidFill>
              </a:rPr>
              <a:t>Continue getting good grades, being involved in extracurricular activities, and logging community services hours.</a:t>
            </a:r>
            <a:endParaRPr b="1" sz="83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8873"/>
              <a:buNone/>
            </a:pPr>
            <a:r>
              <a:t/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78873"/>
              <a:buNone/>
            </a:pPr>
            <a:r>
              <a:t/>
            </a:r>
            <a:endParaRPr b="1" sz="71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SzPct val="373333"/>
              <a:buNone/>
            </a:pPr>
            <a:r>
              <a:t/>
            </a:r>
            <a:endParaRPr sz="1500"/>
          </a:p>
        </p:txBody>
      </p:sp>
      <p:sp>
        <p:nvSpPr>
          <p:cNvPr id="199" name="Google Shape;199;p23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900" y="3796600"/>
            <a:ext cx="6580800" cy="122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/>
          <p:nvPr>
            <p:ph type="ctrTitle"/>
          </p:nvPr>
        </p:nvSpPr>
        <p:spPr>
          <a:xfrm>
            <a:off x="579450" y="336925"/>
            <a:ext cx="7893000" cy="153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78"/>
              <a:buNone/>
            </a:pPr>
            <a:r>
              <a:rPr b="1" lang="en"/>
              <a:t>THANK YOU!</a:t>
            </a:r>
            <a:endParaRPr b="1"/>
          </a:p>
        </p:txBody>
      </p:sp>
      <p:sp>
        <p:nvSpPr>
          <p:cNvPr id="206" name="Google Shape;206;p24"/>
          <p:cNvSpPr txBox="1"/>
          <p:nvPr>
            <p:ph idx="1" type="subTitle"/>
          </p:nvPr>
        </p:nvSpPr>
        <p:spPr>
          <a:xfrm>
            <a:off x="579450" y="1876350"/>
            <a:ext cx="7893000" cy="19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13"/>
              <a:buNone/>
            </a:pPr>
            <a:r>
              <a:rPr lang="en" sz="4800"/>
              <a:t>Are there any questions?</a:t>
            </a:r>
            <a:endParaRPr sz="4800" u="sng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021475"/>
            <a:ext cx="3465579" cy="23288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What will my school week look like?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3731075" y="419775"/>
            <a:ext cx="5045400" cy="46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77"/>
              <a:buNone/>
            </a:pPr>
            <a:r>
              <a:rPr b="1" lang="en" sz="1600">
                <a:solidFill>
                  <a:srgbClr val="262626"/>
                </a:solidFill>
              </a:rPr>
              <a:t>Juniors are taking classes at ACC Elgin campus Monday and Wednesday and are at CRCA on Tuesdays, Thursdays, and Fridays. </a:t>
            </a:r>
            <a:endParaRPr b="1" sz="16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77"/>
              <a:buNone/>
            </a:pPr>
            <a:r>
              <a:rPr b="1" lang="en" sz="1600">
                <a:solidFill>
                  <a:srgbClr val="262626"/>
                </a:solidFill>
              </a:rPr>
              <a:t>Juniors are </a:t>
            </a:r>
            <a:r>
              <a:rPr b="1" i="1" lang="en" sz="1600">
                <a:solidFill>
                  <a:srgbClr val="262626"/>
                </a:solidFill>
              </a:rPr>
              <a:t>enrolled in the following classes for the FALL semester: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77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77"/>
              <a:buNone/>
            </a:pPr>
            <a:r>
              <a:rPr b="1" i="1" lang="en" sz="1600">
                <a:solidFill>
                  <a:srgbClr val="262626"/>
                </a:solidFill>
              </a:rPr>
              <a:t>HIST-1301 US History I (3 credits)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77"/>
              <a:buNone/>
            </a:pPr>
            <a:r>
              <a:t/>
            </a:r>
            <a:endParaRPr b="1" i="1" sz="16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77"/>
              <a:buNone/>
            </a:pPr>
            <a:r>
              <a:rPr b="1" i="1" lang="en" sz="1600">
                <a:solidFill>
                  <a:srgbClr val="262626"/>
                </a:solidFill>
              </a:rPr>
              <a:t>ENGL-1301 English Composition I (3 credits)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77"/>
              <a:buNone/>
            </a:pPr>
            <a:r>
              <a:t/>
            </a:r>
            <a:endParaRPr b="1" i="1" sz="16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77"/>
              <a:buNone/>
            </a:pPr>
            <a:r>
              <a:rPr b="1" i="1" lang="en" sz="1600">
                <a:solidFill>
                  <a:srgbClr val="262626"/>
                </a:solidFill>
              </a:rPr>
              <a:t>HUMA-1302 Renaissance to Present (3 credits),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77"/>
              <a:buNone/>
            </a:pPr>
            <a:r>
              <a:rPr b="1" i="1" lang="en" sz="1600">
                <a:solidFill>
                  <a:srgbClr val="262626"/>
                </a:solidFill>
              </a:rPr>
              <a:t>MATH-1332-Contemporary Math (3 credits), </a:t>
            </a:r>
            <a:endParaRPr sz="16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77"/>
              <a:buNone/>
            </a:pPr>
            <a:r>
              <a:rPr b="1" i="1" lang="en" sz="1600">
                <a:solidFill>
                  <a:srgbClr val="262626"/>
                </a:solidFill>
              </a:rPr>
              <a:t>Or MATH-1414 College Algebra (3 credits)</a:t>
            </a:r>
            <a:endParaRPr b="1" sz="16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7200"/>
              <a:buNone/>
            </a:pPr>
            <a:r>
              <a:t/>
            </a:r>
            <a:endParaRPr sz="16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SzPts val="7200"/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>
            <p:ph type="title"/>
          </p:nvPr>
        </p:nvSpPr>
        <p:spPr>
          <a:xfrm>
            <a:off x="265500" y="1021475"/>
            <a:ext cx="3465579" cy="23288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What will my school week look like?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0" name="Google Shape;110;p14"/>
          <p:cNvSpPr txBox="1"/>
          <p:nvPr>
            <p:ph idx="2" type="body"/>
          </p:nvPr>
        </p:nvSpPr>
        <p:spPr>
          <a:xfrm>
            <a:off x="3731079" y="816429"/>
            <a:ext cx="5045521" cy="3857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75"/>
              <a:buNone/>
            </a:pPr>
            <a:r>
              <a:rPr b="1" lang="en">
                <a:solidFill>
                  <a:srgbClr val="262626"/>
                </a:solidFill>
              </a:rPr>
              <a:t>Juniors are </a:t>
            </a:r>
            <a:r>
              <a:rPr b="1" i="1" lang="en">
                <a:solidFill>
                  <a:srgbClr val="262626"/>
                </a:solidFill>
              </a:rPr>
              <a:t>enrolled in the following classes for the SPRING semester:</a:t>
            </a:r>
            <a:endParaRPr/>
          </a:p>
          <a:p>
            <a:pPr indent="0" lvl="0" marL="0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75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75"/>
              <a:buNone/>
            </a:pPr>
            <a:r>
              <a:rPr b="1" i="1" lang="en">
                <a:solidFill>
                  <a:srgbClr val="262626"/>
                </a:solidFill>
              </a:rPr>
              <a:t>HIST-1302 US History 2 (3 credits)</a:t>
            </a:r>
            <a:endParaRPr/>
          </a:p>
          <a:p>
            <a:pPr indent="0" lvl="0" marL="0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75"/>
              <a:buNone/>
            </a:pPr>
            <a:r>
              <a:t/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75"/>
              <a:buNone/>
            </a:pPr>
            <a:r>
              <a:rPr b="1" i="1" lang="en">
                <a:solidFill>
                  <a:srgbClr val="262626"/>
                </a:solidFill>
              </a:rPr>
              <a:t>ENGL-1302 English Composition 2 (3 credits)</a:t>
            </a:r>
            <a:endParaRPr/>
          </a:p>
          <a:p>
            <a:pPr indent="0" lvl="0" marL="0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75"/>
              <a:buNone/>
            </a:pPr>
            <a:r>
              <a:t/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75"/>
              <a:buNone/>
            </a:pPr>
            <a:r>
              <a:rPr b="1" i="1" lang="en">
                <a:solidFill>
                  <a:srgbClr val="262626"/>
                </a:solidFill>
              </a:rPr>
              <a:t>1 other course (3 credits)</a:t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rgbClr val="262626"/>
                </a:solidFill>
              </a:rPr>
              <a:t>With a Total of 35 total college credits from all three years</a:t>
            </a:r>
            <a:endParaRPr b="1" i="1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6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720"/>
          </a:p>
        </p:txBody>
      </p:sp>
      <p:sp>
        <p:nvSpPr>
          <p:cNvPr id="111" name="Google Shape;111;p14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/>
          <p:nvPr>
            <p:ph type="title"/>
          </p:nvPr>
        </p:nvSpPr>
        <p:spPr>
          <a:xfrm>
            <a:off x="265500" y="1021475"/>
            <a:ext cx="3408429" cy="23288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Repeating ACC Classes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0" name="Google Shape;120;p15"/>
          <p:cNvSpPr txBox="1"/>
          <p:nvPr>
            <p:ph idx="2" type="body"/>
          </p:nvPr>
        </p:nvSpPr>
        <p:spPr>
          <a:xfrm>
            <a:off x="4171950" y="644979"/>
            <a:ext cx="4604650" cy="4028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ct val="45406"/>
              <a:buNone/>
            </a:pPr>
            <a:r>
              <a:rPr b="1" lang="en" sz="7207">
                <a:solidFill>
                  <a:srgbClr val="262626"/>
                </a:solidFill>
              </a:rPr>
              <a:t>The cost of courses/ books that are being repeated because the student </a:t>
            </a:r>
            <a:r>
              <a:rPr b="1" lang="en" sz="7207" u="sng">
                <a:solidFill>
                  <a:srgbClr val="262626"/>
                </a:solidFill>
              </a:rPr>
              <a:t>withdrew from, failed, or earned a D </a:t>
            </a:r>
            <a:r>
              <a:rPr b="1" lang="en" sz="7207">
                <a:solidFill>
                  <a:srgbClr val="262626"/>
                </a:solidFill>
              </a:rPr>
              <a:t>in the course the previous semester or year, will be paid by the student and their family.  </a:t>
            </a:r>
            <a:endParaRPr sz="7207"/>
          </a:p>
          <a:p>
            <a:pPr indent="0" lvl="0" marL="0" rtl="0" algn="ctr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ct val="45406"/>
              <a:buNone/>
            </a:pPr>
            <a:r>
              <a:rPr b="1" lang="en" sz="7207">
                <a:solidFill>
                  <a:srgbClr val="262626"/>
                </a:solidFill>
              </a:rPr>
              <a:t>The current tuition ACC charges CRCA students is $150 per course.</a:t>
            </a:r>
            <a:endParaRPr sz="7207"/>
          </a:p>
          <a:p>
            <a:pPr indent="0" lvl="0" marL="0" rtl="0" algn="ctr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ct val="45406"/>
              <a:buNone/>
            </a:pPr>
            <a:r>
              <a:rPr b="1" lang="en" sz="7207">
                <a:solidFill>
                  <a:srgbClr val="262626"/>
                </a:solidFill>
              </a:rPr>
              <a:t>Payments for repeated or in lieu of courses, including those taken during the summer, will be made to CRCA and are due by the last day of drop. </a:t>
            </a:r>
            <a:endParaRPr sz="7207"/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16883"/>
              <a:buNone/>
            </a:pPr>
            <a:r>
              <a:t/>
            </a:r>
            <a:endParaRPr sz="28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SzPct val="181818"/>
              <a:buNone/>
            </a:pPr>
            <a:r>
              <a:t/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 txBox="1"/>
          <p:nvPr>
            <p:ph type="title"/>
          </p:nvPr>
        </p:nvSpPr>
        <p:spPr>
          <a:xfrm>
            <a:off x="265500" y="1021475"/>
            <a:ext cx="3408429" cy="2450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Satisfactory Academic Progress </a:t>
            </a:r>
            <a:br>
              <a:rPr lang="en"/>
            </a:br>
            <a:r>
              <a:rPr lang="en"/>
              <a:t>(SAP)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0" name="Google Shape;130;p16"/>
          <p:cNvSpPr txBox="1"/>
          <p:nvPr>
            <p:ph idx="2" type="body"/>
          </p:nvPr>
        </p:nvSpPr>
        <p:spPr>
          <a:xfrm>
            <a:off x="4171950" y="514350"/>
            <a:ext cx="4604650" cy="4159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55000"/>
          </a:bodyPr>
          <a:lstStyle/>
          <a:p>
            <a:pPr indent="0" lvl="0" marL="0" rtl="0" algn="ctr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SzPct val="116883"/>
              <a:buNone/>
            </a:pPr>
            <a:r>
              <a:rPr b="1" lang="en" sz="2800">
                <a:solidFill>
                  <a:srgbClr val="262626"/>
                </a:solidFill>
              </a:rPr>
              <a:t>It is absolutely essential that you maintain or achieve the following in order to qualify for state and federal financial aid for you undergraduate college education:</a:t>
            </a:r>
            <a:endParaRPr/>
          </a:p>
          <a:p>
            <a:pPr indent="-342900" lvl="0" marL="457200" rtl="0" algn="ctr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❖"/>
            </a:pPr>
            <a:r>
              <a:rPr b="1" lang="en" sz="2800">
                <a:solidFill>
                  <a:srgbClr val="262626"/>
                </a:solidFill>
              </a:rPr>
              <a:t>A MINIMUM of 2.0 GPA</a:t>
            </a:r>
            <a:endParaRPr/>
          </a:p>
          <a:p>
            <a:pPr indent="-342900" lvl="0" marL="4572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❖"/>
            </a:pPr>
            <a:r>
              <a:rPr b="1" lang="en" sz="2800">
                <a:solidFill>
                  <a:srgbClr val="262626"/>
                </a:solidFill>
              </a:rPr>
              <a:t>A MINIMUM of a 67% Completion Rate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16883"/>
              <a:buNone/>
            </a:pPr>
            <a:r>
              <a:t/>
            </a:r>
            <a:endParaRPr sz="28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SzPct val="181818"/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>
            <p:ph type="title"/>
          </p:nvPr>
        </p:nvSpPr>
        <p:spPr>
          <a:xfrm>
            <a:off x="2963700" y="53975"/>
            <a:ext cx="5813100" cy="83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</a:pPr>
            <a:r>
              <a:rPr lang="en"/>
              <a:t>Junior Expectations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0" name="Google Shape;140;p17"/>
          <p:cNvSpPr txBox="1"/>
          <p:nvPr>
            <p:ph idx="2" type="body"/>
          </p:nvPr>
        </p:nvSpPr>
        <p:spPr>
          <a:xfrm>
            <a:off x="2736125" y="965975"/>
            <a:ext cx="6040500" cy="3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25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6400">
                <a:solidFill>
                  <a:schemeClr val="dk1"/>
                </a:solidFill>
              </a:rPr>
              <a:t>Mr. Gordon’s main responsibility is to assist you in transitioning from a K-12 student to an adult/ college student. </a:t>
            </a:r>
            <a:endParaRPr b="1" sz="6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6400">
                <a:solidFill>
                  <a:schemeClr val="dk1"/>
                </a:solidFill>
              </a:rPr>
              <a:t>You must come to class prepared and ready to learn. This includes: </a:t>
            </a:r>
            <a:endParaRPr b="1" sz="6400">
              <a:solidFill>
                <a:schemeClr val="dk1"/>
              </a:solidFill>
            </a:endParaRPr>
          </a:p>
          <a:p>
            <a:pPr indent="-33020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b="1" lang="en" sz="6400">
                <a:solidFill>
                  <a:schemeClr val="dk1"/>
                </a:solidFill>
              </a:rPr>
              <a:t>Bringing your laptop, fully charged, and your power cord</a:t>
            </a:r>
            <a:endParaRPr b="1" sz="6400">
              <a:solidFill>
                <a:schemeClr val="dk1"/>
              </a:solidFill>
            </a:endParaRPr>
          </a:p>
          <a:p>
            <a:pPr indent="-3302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b="1" lang="en" sz="6400">
                <a:solidFill>
                  <a:schemeClr val="dk1"/>
                </a:solidFill>
              </a:rPr>
              <a:t>Keeping your phone and earbuds in your backpack</a:t>
            </a:r>
            <a:endParaRPr b="1" sz="6400">
              <a:solidFill>
                <a:schemeClr val="dk1"/>
              </a:solidFill>
            </a:endParaRPr>
          </a:p>
          <a:p>
            <a:pPr indent="-3302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b="1" lang="en" sz="6400">
                <a:solidFill>
                  <a:schemeClr val="dk1"/>
                </a:solidFill>
              </a:rPr>
              <a:t>Using the restroom BEFORE going to class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00163"/>
            <a:ext cx="2371300" cy="1777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 txBox="1"/>
          <p:nvPr>
            <p:ph type="title"/>
          </p:nvPr>
        </p:nvSpPr>
        <p:spPr>
          <a:xfrm>
            <a:off x="2963700" y="53975"/>
            <a:ext cx="5813100" cy="83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</a:pPr>
            <a:r>
              <a:rPr lang="en"/>
              <a:t>Junior Expectations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1" name="Google Shape;151;p18"/>
          <p:cNvSpPr txBox="1"/>
          <p:nvPr>
            <p:ph idx="2" type="body"/>
          </p:nvPr>
        </p:nvSpPr>
        <p:spPr>
          <a:xfrm>
            <a:off x="2736125" y="965975"/>
            <a:ext cx="6040500" cy="3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dk1"/>
                </a:solidFill>
              </a:rPr>
              <a:t>The Bus leaves CRCA at 9:00 AM. If you are running late, please call the front office. You may be responsible for finding your own transportation to Elgin.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Keep the bus clean.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dk1"/>
                </a:solidFill>
              </a:rPr>
              <a:t>The bus will leave ACC at 3:15 PM from where Mr. Gordon drops you off.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200" y="152400"/>
            <a:ext cx="2237525" cy="24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000" y="2700645"/>
            <a:ext cx="1790043" cy="224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9"/>
          <p:cNvSpPr txBox="1"/>
          <p:nvPr>
            <p:ph type="title"/>
          </p:nvPr>
        </p:nvSpPr>
        <p:spPr>
          <a:xfrm>
            <a:off x="2963700" y="53975"/>
            <a:ext cx="5813100" cy="83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</a:pPr>
            <a:r>
              <a:rPr lang="en"/>
              <a:t>Junior Expectations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3" name="Google Shape;163;p19"/>
          <p:cNvSpPr txBox="1"/>
          <p:nvPr>
            <p:ph idx="2" type="body"/>
          </p:nvPr>
        </p:nvSpPr>
        <p:spPr>
          <a:xfrm>
            <a:off x="2736125" y="965975"/>
            <a:ext cx="6040500" cy="29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dk1"/>
                </a:solidFill>
              </a:rPr>
              <a:t>If you are able to drive yourself, you must present your driver’s license and insurance card to the front desk. 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dk1"/>
                </a:solidFill>
              </a:rPr>
              <a:t>You must also get an ACC parking pass. 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dk1"/>
                </a:solidFill>
              </a:rPr>
              <a:t>See link in the Google Classroom.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200" y="152400"/>
            <a:ext cx="2237525" cy="24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200" y="2818370"/>
            <a:ext cx="1790043" cy="224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0"/>
          <p:cNvSpPr txBox="1"/>
          <p:nvPr>
            <p:ph type="title"/>
          </p:nvPr>
        </p:nvSpPr>
        <p:spPr>
          <a:xfrm>
            <a:off x="265500" y="659875"/>
            <a:ext cx="4045200" cy="9648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What’s Next?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5" name="Google Shape;175;p20"/>
          <p:cNvSpPr txBox="1"/>
          <p:nvPr>
            <p:ph idx="2" type="body"/>
          </p:nvPr>
        </p:nvSpPr>
        <p:spPr>
          <a:xfrm>
            <a:off x="4203400" y="1021475"/>
            <a:ext cx="4573200" cy="36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-381000" lvl="0" marL="457200" rtl="0" algn="ctr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9600">
                <a:solidFill>
                  <a:srgbClr val="262626"/>
                </a:solidFill>
              </a:rPr>
              <a:t>4 year University</a:t>
            </a:r>
            <a:endParaRPr b="1" sz="9600">
              <a:solidFill>
                <a:srgbClr val="262626"/>
              </a:solidFill>
            </a:endParaRPr>
          </a:p>
          <a:p>
            <a:pPr indent="-3810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9600">
                <a:solidFill>
                  <a:srgbClr val="262626"/>
                </a:solidFill>
              </a:rPr>
              <a:t>Continue at Community College</a:t>
            </a:r>
            <a:endParaRPr b="1" sz="9600">
              <a:solidFill>
                <a:srgbClr val="262626"/>
              </a:solidFill>
            </a:endParaRPr>
          </a:p>
          <a:p>
            <a:pPr indent="-3810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9600">
                <a:solidFill>
                  <a:srgbClr val="262626"/>
                </a:solidFill>
              </a:rPr>
              <a:t>Trade/ Technical School</a:t>
            </a:r>
            <a:endParaRPr b="1" sz="9600">
              <a:solidFill>
                <a:srgbClr val="262626"/>
              </a:solidFill>
            </a:endParaRPr>
          </a:p>
          <a:p>
            <a:pPr indent="-3810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9600">
                <a:solidFill>
                  <a:srgbClr val="262626"/>
                </a:solidFill>
              </a:rPr>
              <a:t>Military </a:t>
            </a:r>
            <a:endParaRPr b="1" sz="9600">
              <a:solidFill>
                <a:srgbClr val="262626"/>
              </a:solidFill>
            </a:endParaRPr>
          </a:p>
          <a:p>
            <a:pPr indent="-3810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❏"/>
            </a:pPr>
            <a:r>
              <a:rPr b="1" lang="en" sz="9600">
                <a:solidFill>
                  <a:srgbClr val="262626"/>
                </a:solidFill>
              </a:rPr>
              <a:t>Job</a:t>
            </a:r>
            <a:endParaRPr b="1" sz="96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257142"/>
              <a:buNone/>
            </a:pPr>
            <a:r>
              <a:t/>
            </a:r>
            <a:endParaRPr sz="28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237" y="1735800"/>
            <a:ext cx="2371725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 txBox="1"/>
          <p:nvPr/>
        </p:nvSpPr>
        <p:spPr>
          <a:xfrm>
            <a:off x="7611275" y="4663100"/>
            <a:ext cx="169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Cat has a hat</a:t>
            </a:r>
            <a:endParaRPr b="0" i="0" sz="1400" u="none" cap="none" strike="noStrike">
              <a:solidFill>
                <a:schemeClr val="lt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